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405"/>
  </p:normalViewPr>
  <p:slideViewPr>
    <p:cSldViewPr snapToGrid="0" snapToObjects="1">
      <p:cViewPr varScale="1">
        <p:scale>
          <a:sx n="104" d="100"/>
          <a:sy n="104" d="100"/>
        </p:scale>
        <p:origin x="232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32847-9545-4E46-9066-483FD18581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72D1B6-4250-4142-A6C5-5328661A53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6AAE09-83EE-0141-8E20-1F7393406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AC64-B27E-B341-8CAC-C2F2793B780A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705BF-28B3-4D43-B3A8-3FCBBA64D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771C1-86EF-CC41-9D4F-FF5F0BADB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1C83-72A6-C348-B32E-A00F776EF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03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9EBD2-3FB7-514F-A05B-05DBD8063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790216-E51C-E44D-80C6-0D4E91C1C1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7D541-98EF-3D4C-9828-35CDF5FF5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AC64-B27E-B341-8CAC-C2F2793B780A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0F30B-6376-8A4D-A62D-760ABA381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D8FBF-777B-B444-AD50-312934BD8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1C83-72A6-C348-B32E-A00F776EF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576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38697E-C750-1A47-9CC2-81BE3AED33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367DA4-5EF6-A847-BC17-BD616C638F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65CAD-1963-8D48-9E02-4B57874C7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AC64-B27E-B341-8CAC-C2F2793B780A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D9228A-64C1-6F4E-8EB6-682011C43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962CE-2AFF-E641-BCDF-58249D796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1C83-72A6-C348-B32E-A00F776EF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969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9B4F7-CDFB-8E47-9D52-30EC84EA3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BFF46-64AF-754D-951F-5D4AD80F5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4739C-F91C-6F48-B6DE-233CC96D3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AC64-B27E-B341-8CAC-C2F2793B780A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27B74-D041-B845-A3AD-3139E695C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EA5ED-44BD-A94F-B045-7DCFDA987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1C83-72A6-C348-B32E-A00F776EF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816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D63B6-E228-0F40-ABA5-487189650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F62A52-C462-A44A-B180-B3204D40B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B3C84-0508-8C4B-A903-A1A26E05C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AC64-B27E-B341-8CAC-C2F2793B780A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F6E55-0A15-4C45-B989-7701DCEDC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6CFEF-EF3F-664F-BBDC-EA4F3F004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1C83-72A6-C348-B32E-A00F776EF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32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FD5DC-33BF-EA43-88F2-FF40CCE0B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F2A9A-E358-2347-AFDD-A5295A1524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92EF1C-2CDE-A14A-924B-CB68C858C0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B3809C-580F-7549-A108-3B80DC048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AC64-B27E-B341-8CAC-C2F2793B780A}" type="datetimeFigureOut">
              <a:rPr lang="en-US" smtClean="0"/>
              <a:t>9/13/21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04E46-DC08-2348-B669-4043A2D87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82A7EE-76E5-4843-910F-4850E8B19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1C83-72A6-C348-B32E-A00F776EF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446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AFA48-4A25-0E4B-9D7E-24055B59A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0F4208-3519-2041-B468-81837CBCC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A9552B-5255-3643-9A77-FE88D72104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6D0CB1-6648-7341-B3AD-BB2B2A008A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41A042-A427-CB48-9A55-D93A1B74D5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0B7FAF-1703-D74F-81C1-4EEA26525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AC64-B27E-B341-8CAC-C2F2793B780A}" type="datetimeFigureOut">
              <a:rPr lang="en-US" smtClean="0"/>
              <a:t>9/13/21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2A7C91-411F-DF4A-BD1D-EA26BE8B3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CB7238-263F-2845-A50F-434D41E80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1C83-72A6-C348-B32E-A00F776EF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07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382B7-B1ED-EB48-92E5-DDD5ADD65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2E0FA5-D7B1-024B-9F31-A9E9BAAD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AC64-B27E-B341-8CAC-C2F2793B780A}" type="datetimeFigureOut">
              <a:rPr lang="en-US" smtClean="0"/>
              <a:t>9/13/21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E9698C-0596-5B47-9E2D-306EF882D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000BE6-BB6B-D14F-AE06-FF72A650E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1C83-72A6-C348-B32E-A00F776EF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73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87E33A-9F13-CC41-AE8B-07A5587FC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AC64-B27E-B341-8CAC-C2F2793B780A}" type="datetimeFigureOut">
              <a:rPr lang="en-US" smtClean="0"/>
              <a:t>9/13/21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611FCE-2D23-1C43-96A8-A68819AED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D67903-DBB9-0C44-A91E-B0C3B8565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1C83-72A6-C348-B32E-A00F776EF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9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7AB81-69B5-6C4E-ACFF-FD6199114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0416C-B92E-B042-AAC3-BFAEDCC8B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3AFFA4-215F-534A-9E98-D20A2DD98D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BC20FA-B8BD-C843-801A-522D6981A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AC64-B27E-B341-8CAC-C2F2793B780A}" type="datetimeFigureOut">
              <a:rPr lang="en-US" smtClean="0"/>
              <a:t>9/13/21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7FFC61-AFBC-C54E-BAFA-C67909A0C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2ACCAE-9094-214E-AD58-D087E56D5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1C83-72A6-C348-B32E-A00F776EF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734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1D0B0-A315-B14E-8266-0C8B613A5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179707-29CA-3648-8ED2-B9A033D89A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3476B0-CC6F-F746-BCCB-F2A64582E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BD0680-AAC9-9945-ADFB-05C148563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AC64-B27E-B341-8CAC-C2F2793B780A}" type="datetimeFigureOut">
              <a:rPr lang="en-US" smtClean="0"/>
              <a:t>9/13/21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7C2549-193E-794D-9C6B-D044BE65E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42E9DA-BD0C-D741-9676-496718843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1C83-72A6-C348-B32E-A00F776EF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049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F833F8-8273-3046-BBF1-856CD4128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1F88CE-A3DE-BA43-9089-3CC58C717B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C0B32-BEB4-0841-9102-F1DE966C13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7AC64-B27E-B341-8CAC-C2F2793B780A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E66BE-5B3A-294E-9391-21B776A5AB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66076-6336-C843-92EF-D2C6B99DFB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01C83-72A6-C348-B32E-A00F776EF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04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omgruber.org/writing/ontology-definition-2007.htm" TargetMode="External"/><Relationship Id="rId2" Type="http://schemas.openxmlformats.org/officeDocument/2006/relationships/hyperlink" Target="https://iaoa.org/isc2012/docs/Guarino2009_What_is_an_Ontology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s.man.ac.uk/~stevensr/onto/onto.html" TargetMode="External"/><Relationship Id="rId4" Type="http://schemas.openxmlformats.org/officeDocument/2006/relationships/hyperlink" Target="http://www.uvm.edu/~edow/ontology.ht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abs/1810.09171" TargetMode="External"/><Relationship Id="rId2" Type="http://schemas.openxmlformats.org/officeDocument/2006/relationships/hyperlink" Target="https://iaoa.org/isc2012/docs/Guarino2009_What_is_an_Ontology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ciencedirect.com/science/article/pii/S2590177X19300010" TargetMode="External"/><Relationship Id="rId4" Type="http://schemas.openxmlformats.org/officeDocument/2006/relationships/hyperlink" Target="http://ceur-ws.org/Vol-2050/FOUST_paper_13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cw.mit.edu/courses/electrical-engineering-and-computer-science/6-871-knowledge-based-applications-systems-spring-2005/lecture-notes/lect22_ontolog.pdf" TargetMode="External"/><Relationship Id="rId2" Type="http://schemas.openxmlformats.org/officeDocument/2006/relationships/hyperlink" Target="https://web.stanford.edu/class/cs227/Lectures/lec06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3A368-2C55-0F49-9C27-72862ECB44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Publications Related to</a:t>
            </a:r>
            <a:br>
              <a:rPr lang="en-US" dirty="0"/>
            </a:br>
            <a:r>
              <a:rPr lang="en-US" dirty="0"/>
              <a:t>What is an Ontology?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2473D41F-66E1-0844-808E-FAF0AD4D2F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September 13, 2021</a:t>
            </a:r>
          </a:p>
        </p:txBody>
      </p:sp>
    </p:spTree>
    <p:extLst>
      <p:ext uri="{BB962C8B-B14F-4D97-AF65-F5344CB8AC3E}">
        <p14:creationId xmlns:p14="http://schemas.microsoft.com/office/powerpoint/2010/main" val="381900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250A9-F4E5-9A4E-965A-D8AC8850D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Pages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CC637-80B2-9E4B-8065-9DACAF2B9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251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http://www-ksl.stanford.edu/kst/what-is-an-ontology.html </a:t>
            </a:r>
          </a:p>
          <a:p>
            <a:pPr lvl="1"/>
            <a:r>
              <a:rPr lang="en-US" dirty="0"/>
              <a:t>Gruber</a:t>
            </a:r>
            <a:endParaRPr lang="en-US" dirty="0">
              <a:hlinkClick r:id="rId2"/>
            </a:endParaRPr>
          </a:p>
          <a:p>
            <a:r>
              <a:rPr lang="en-US" dirty="0">
                <a:hlinkClick r:id="rId3"/>
              </a:rPr>
              <a:t>https://tomgruber.org/writing/ontology-definition-2007.htm</a:t>
            </a:r>
            <a:endParaRPr lang="en-US" dirty="0"/>
          </a:p>
          <a:p>
            <a:pPr lvl="1"/>
            <a:r>
              <a:rPr lang="en-US" dirty="0"/>
              <a:t>Gruber</a:t>
            </a:r>
          </a:p>
          <a:p>
            <a:r>
              <a:rPr lang="en-US" dirty="0">
                <a:hlinkClick r:id="rId4"/>
              </a:rPr>
              <a:t>http://www.uvm.edu/~edow/ontology.htm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Welty</a:t>
            </a:r>
          </a:p>
          <a:p>
            <a:r>
              <a:rPr lang="en-US" dirty="0">
                <a:hlinkClick r:id="rId5"/>
              </a:rPr>
              <a:t>http://www.cs.man.ac.uk/~stevensr/onto/onto.html</a:t>
            </a:r>
            <a:endParaRPr lang="en-US" dirty="0"/>
          </a:p>
          <a:p>
            <a:pPr lvl="1"/>
            <a:r>
              <a:rPr lang="en-US" dirty="0"/>
              <a:t>Biomed</a:t>
            </a:r>
          </a:p>
          <a:p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85608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250A9-F4E5-9A4E-965A-D8AC8850D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CC637-80B2-9E4B-8065-9DACAF2B9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251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hlinkClick r:id="rId2"/>
              </a:rPr>
              <a:t>https://protege.stanford.edu/publications/ontology_development/ontology101-noy-mcguinness.html   </a:t>
            </a:r>
          </a:p>
          <a:p>
            <a:pPr lvl="1"/>
            <a:r>
              <a:rPr lang="en-US" dirty="0"/>
              <a:t>Protege introduction</a:t>
            </a:r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https://iaoa.org/isc2012/docs/Guarino2009_What_is_an_Ontology.pdf</a:t>
            </a:r>
            <a:endParaRPr lang="en-US" dirty="0"/>
          </a:p>
          <a:p>
            <a:r>
              <a:rPr lang="en-US" dirty="0">
                <a:hlinkClick r:id="rId3"/>
              </a:rPr>
              <a:t>https://arxiv.org/abs/1810.09171</a:t>
            </a:r>
            <a:r>
              <a:rPr lang="en-US" dirty="0"/>
              <a:t> (”What is an Ontology?”, Neuhaus)</a:t>
            </a:r>
          </a:p>
          <a:p>
            <a:r>
              <a:rPr lang="en-US" dirty="0">
                <a:hlinkClick r:id="rId4"/>
              </a:rPr>
              <a:t>http://ceur-ws.org/Vol-2050/FOUST_paper_13.pdf</a:t>
            </a:r>
            <a:r>
              <a:rPr lang="en-US" dirty="0"/>
              <a:t> (“On the Definition of ‘Ontology’, Neuhaus)</a:t>
            </a:r>
          </a:p>
          <a:p>
            <a:pPr lvl="1"/>
            <a:r>
              <a:rPr lang="en-US" dirty="0"/>
              <a:t>Refuting Guarino</a:t>
            </a:r>
          </a:p>
          <a:p>
            <a:r>
              <a:rPr lang="en-US" dirty="0">
                <a:hlinkClick r:id="rId5"/>
              </a:rPr>
              <a:t>https://www.sciencedirect.com/science/article/pii/S2590177X19300010</a:t>
            </a:r>
            <a:r>
              <a:rPr lang="en-US" dirty="0"/>
              <a:t> (“On beyond Gruber", Rector)</a:t>
            </a:r>
          </a:p>
          <a:p>
            <a:pPr lvl="1"/>
            <a:r>
              <a:rPr lang="en-US" dirty="0"/>
              <a:t>Biomed</a:t>
            </a:r>
          </a:p>
          <a:p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026434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D4FC4BD-C994-E943-BD6A-F45220198B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7362" y="1593274"/>
            <a:ext cx="6088472" cy="5011805"/>
          </a:xfrm>
          <a:prstGeom prst="rect">
            <a:avLst/>
          </a:prstGeom>
        </p:spPr>
      </p:pic>
      <p:sp>
        <p:nvSpPr>
          <p:cNvPr id="4" name="Right Arrow 3">
            <a:extLst>
              <a:ext uri="{FF2B5EF4-FFF2-40B4-BE49-F238E27FC236}">
                <a16:creationId xmlns:a16="http://schemas.microsoft.com/office/drawing/2014/main" id="{B015BA30-04F7-684D-8A0E-FC3081D30EFA}"/>
              </a:ext>
            </a:extLst>
          </p:cNvPr>
          <p:cNvSpPr/>
          <p:nvPr/>
        </p:nvSpPr>
        <p:spPr>
          <a:xfrm rot="10800000">
            <a:off x="8151775" y="4482246"/>
            <a:ext cx="885217" cy="1848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68F817CB-5281-A443-A39F-27427FC26A5B}"/>
              </a:ext>
            </a:extLst>
          </p:cNvPr>
          <p:cNvSpPr/>
          <p:nvPr/>
        </p:nvSpPr>
        <p:spPr>
          <a:xfrm rot="10800000">
            <a:off x="8151776" y="5064868"/>
            <a:ext cx="885217" cy="1848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B7329EA6-8F58-4449-985F-BBBFBA410EAA}"/>
              </a:ext>
            </a:extLst>
          </p:cNvPr>
          <p:cNvSpPr/>
          <p:nvPr/>
        </p:nvSpPr>
        <p:spPr>
          <a:xfrm rot="10800000">
            <a:off x="8151777" y="5647491"/>
            <a:ext cx="885217" cy="1848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3F1ED016-3C30-8946-8042-9E4DC1ADAB6B}"/>
              </a:ext>
            </a:extLst>
          </p:cNvPr>
          <p:cNvSpPr/>
          <p:nvPr/>
        </p:nvSpPr>
        <p:spPr>
          <a:xfrm rot="10800000">
            <a:off x="8151774" y="6308049"/>
            <a:ext cx="885217" cy="1848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6682FED-CF09-7B43-9225-A2433EE2E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Issue Related to Ontologies and </a:t>
            </a:r>
            <a:r>
              <a:rPr lang="en-US" dirty="0" err="1"/>
              <a:t>SemWeb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004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DF23D37-66F9-F541-9BBA-79B8CB6AE6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0237" y="299214"/>
            <a:ext cx="1666150" cy="330005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9CFD5F3-3B42-5B4F-8638-20B6B806DE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4826" y="299214"/>
            <a:ext cx="1528768" cy="33141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1E36EE0-253F-614A-976A-20C4870347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33592" y="299214"/>
            <a:ext cx="1550384" cy="319504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4DBAB24-64F5-D64F-9AEB-308B3D0F02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69645" y="3616836"/>
            <a:ext cx="1331978" cy="289393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2148F67-5506-454B-9044-3926C6985AC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39910" y="3616836"/>
            <a:ext cx="2820501" cy="297996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1D01989-5A32-2E49-805E-4B7DD8DC385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22328" y="3578823"/>
            <a:ext cx="1365016" cy="297996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6869BFE-D80D-FD4B-82CC-A83BDB7B058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55116" y="3578823"/>
            <a:ext cx="1344853" cy="297996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0DB5B3F-D18A-5647-B502-32C7B7D34EB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01233" y="299214"/>
            <a:ext cx="1541379" cy="3380023"/>
          </a:xfrm>
          <a:prstGeom prst="rect">
            <a:avLst/>
          </a:prstGeom>
        </p:spPr>
      </p:pic>
      <p:sp>
        <p:nvSpPr>
          <p:cNvPr id="18" name="Title 17">
            <a:extLst>
              <a:ext uri="{FF2B5EF4-FFF2-40B4-BE49-F238E27FC236}">
                <a16:creationId xmlns:a16="http://schemas.microsoft.com/office/drawing/2014/main" id="{7872A3E4-64B6-B64A-BE7C-A0AD17715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CF9680-37F3-3545-82EB-ED5EBAE7E6BB}"/>
              </a:ext>
            </a:extLst>
          </p:cNvPr>
          <p:cNvSpPr txBox="1"/>
          <p:nvPr/>
        </p:nvSpPr>
        <p:spPr>
          <a:xfrm>
            <a:off x="10575324" y="4805218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713140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250A9-F4E5-9A4E-965A-D8AC8850D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CC637-80B2-9E4B-8065-9DACAF2B9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https://web.stanford.edu/class/cs227/Lectures/lec06.pdf</a:t>
            </a:r>
            <a:r>
              <a:rPr lang="en-US" dirty="0"/>
              <a:t> (</a:t>
            </a:r>
            <a:r>
              <a:rPr lang="en-US" dirty="0" err="1"/>
              <a:t>Chaudhri</a:t>
            </a:r>
            <a:r>
              <a:rPr lang="en-US" dirty="0"/>
              <a:t>, </a:t>
            </a:r>
            <a:r>
              <a:rPr lang="en-US" dirty="0" err="1"/>
              <a:t>Musen</a:t>
            </a:r>
            <a:r>
              <a:rPr lang="en-US" dirty="0"/>
              <a:t>)</a:t>
            </a:r>
          </a:p>
          <a:p>
            <a:r>
              <a:rPr lang="en-US" dirty="0">
                <a:hlinkClick r:id="rId3"/>
              </a:rPr>
              <a:t>https://ocw.mit.edu/courses/electrical-engineering-and-computer-science/6-871-knowledge-based-applications-systems-spring-2005/lecture-notes/lect22_ontolog.pdf</a:t>
            </a:r>
            <a:endParaRPr lang="en-US" dirty="0"/>
          </a:p>
          <a:p>
            <a:pPr lvl="1"/>
            <a:r>
              <a:rPr lang="en-US" dirty="0"/>
              <a:t>In “Knowledge-Based Application Systems”</a:t>
            </a:r>
          </a:p>
          <a:p>
            <a:r>
              <a:rPr lang="en-US" dirty="0"/>
              <a:t>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801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246</Words>
  <Application>Microsoft Macintosh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Publications Related to What is an Ontology?</vt:lpstr>
      <vt:lpstr>Web Pages</vt:lpstr>
      <vt:lpstr>Papers</vt:lpstr>
      <vt:lpstr>IEEE Issue Related to Ontologies and SemWeb</vt:lpstr>
      <vt:lpstr>Books</vt:lpstr>
      <vt:lpstr>Lecture Notes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Publications Related to What is an Ontology?</dc:title>
  <dc:creator>Andrea Westerinen</dc:creator>
  <cp:lastModifiedBy>Andrea Westerinen</cp:lastModifiedBy>
  <cp:revision>2</cp:revision>
  <dcterms:created xsi:type="dcterms:W3CDTF">2021-09-13T17:07:52Z</dcterms:created>
  <dcterms:modified xsi:type="dcterms:W3CDTF">2021-09-13T18:17:34Z</dcterms:modified>
</cp:coreProperties>
</file>