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C3EA3-E5F2-AE4C-A9C4-A47DDA322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0131F9-AE39-7545-A001-079FD0DF3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861F1-24B5-874E-BD03-CC2C703B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D222A-A11B-D840-8CBC-A5A4D8986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06AF4-E036-FC44-B076-CCDFAF6E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4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1F31A-B0D3-6D40-8B20-DA0060504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637DF3-FCFC-4848-9105-B3A6390B4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09EB0-C199-4140-8C8E-66563B3F8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32321-6111-EB42-B0EF-8C2F5D0C6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9EC75-B36B-1D45-A633-EDF75F31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1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2F812E-4F6B-AA43-AC1B-F8668A060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131491-1072-E846-BA89-E3A3DA138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61D00-F778-3249-B3B8-15A27F39E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6F72A-243A-4043-B161-73D69768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246C6-A37D-4344-A313-A0B67AC24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82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19802-4AB3-BA43-A6C1-E1324A119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40196-E18F-6348-A63A-BC25E2F9D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89E35-F605-DC42-8BF2-599423B4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F2B86-654F-024B-BAB7-04E419BBB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A8F40-8F30-B14B-9BFF-D34303BE1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4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F8A0D-ED89-504C-938B-FF138D900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DFC68-0BC0-3847-A0EE-91702BEBB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F60E0-F20C-D64E-8B81-45A3577C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5F4B5-1D41-1A47-AED8-50025F2D1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605C1-6BF4-334D-A47A-607F1D15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3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399D1-E40D-CB4C-9290-6CC741E6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E65CC-7938-4E42-BA40-032B719F18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A31FA-18A6-1E41-97A4-703ACDA50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0BF9F-D632-A146-A84A-55AFBEE0F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2FE45-3177-FB4B-A27C-E1563E3E5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19021-5D27-D343-8D67-B2FDD98A5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F3BBD-8CC6-4D4A-818D-9D5B84F21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433C1-C677-D547-A405-EDE85BC20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63186-35FC-A744-8A3E-D36516569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9C87FE-4E18-574B-8906-A16265464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9AF092-50B7-2B46-A227-D4A7434D4A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CA8546-275A-8F4B-A120-00854977C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1D97A0-4970-FD49-918D-82FE8059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D587B9-52CA-204F-BC46-41DBD5BA8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0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480EA-40D5-3240-A0DF-B335E3B73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9BB721-4A38-2B4E-BBEB-DDF2E56B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7CB046-6BB3-C04F-AECE-B2C7697D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2E4F88-16AD-2C44-9579-B72D6B42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87E014-7875-C047-959B-92A4FCC8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32C19B-7B7C-B14C-8CB2-B83505E2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1BB06-C775-7B49-AA48-18867ADE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2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4D6D1-3290-034C-A8D7-C2CA9A40C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464F6-4432-364A-B86E-4F86227A1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710E7-356F-DB41-A85F-C85389B66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6C70EA-F019-9345-AC0F-097BE645B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1AB0D-84B2-B347-926E-F1AF4822D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14877-9020-B34C-8062-1D6B485A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8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72CB-AF31-2C4B-B50D-C0914F9C8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3580-C80E-E144-8300-E06FAF507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D1F76-AE84-1142-86ED-9104EECB1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52CAD-7EFE-9F4C-BBC0-DE8FB7033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127E68-5F53-3049-A8AF-E534B6464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FEC1C-A0CB-EE4A-9D9E-F78FAE7C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4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98639B-AF1A-6C41-B7BE-F0EEF4060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C4539-21AE-8944-A245-ECC6F03D1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8F92D-9489-AC43-B26E-A81DE9473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BD9D5-036A-CA47-9644-090D68471DBD}" type="datetimeFigureOut">
              <a:rPr lang="en-US" smtClean="0"/>
              <a:t>7/12/21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75BF1-01C5-594E-B973-2CE0F9A02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15B55-A388-B94C-83A5-E84D78D0B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38F55-E767-274C-A2FE-8C1BCCAF5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6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-ksl.stanford.edu/kst/what-is-an-ontolog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-ksl.stanford.edu/kst/what-is-an-ontology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-ksl.stanford.edu/kst/what-is-an-ontology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-ksl.stanford.edu/kst/what-is-an-ontology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omgruber.org/writing/ontology-in-encyclopedia-of-db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omgruber.org/writing/ontology-in-encyclopedia-of-db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Ontology_(information_science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206E9-7971-A54F-ADBC-0ABBE598FC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an Ontology?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5BA8A-9365-454D-AE2F-9365AD3949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Gruber’s work (2 sources) and Wikipedia</a:t>
            </a:r>
          </a:p>
          <a:p>
            <a:r>
              <a:rPr lang="en-US" dirty="0"/>
              <a:t>July 12 2021</a:t>
            </a:r>
          </a:p>
        </p:txBody>
      </p:sp>
    </p:spTree>
    <p:extLst>
      <p:ext uri="{BB962C8B-B14F-4D97-AF65-F5344CB8AC3E}">
        <p14:creationId xmlns:p14="http://schemas.microsoft.com/office/powerpoint/2010/main" val="382229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E116-4810-864D-9441-4F92CC8B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019"/>
            <a:ext cx="10515600" cy="1325563"/>
          </a:xfrm>
        </p:spPr>
        <p:txBody>
          <a:bodyPr/>
          <a:lstStyle/>
          <a:p>
            <a:r>
              <a:rPr lang="en-US" dirty="0"/>
              <a:t>Gruber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CB92-62D6-D845-A650-1CE9C5E12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474"/>
            <a:ext cx="10515600" cy="561188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Short answer: An ontology is a specification of a conceptualization. </a:t>
            </a:r>
          </a:p>
          <a:p>
            <a:pPr lvl="1"/>
            <a:r>
              <a:rPr lang="en-US" dirty="0"/>
              <a:t>An ontology is a description (like a formal specification of a program) of the concepts and relationships that can exist for an agent or a community of agents. </a:t>
            </a:r>
          </a:p>
          <a:p>
            <a:pPr lvl="1"/>
            <a:r>
              <a:rPr lang="en-US" dirty="0"/>
              <a:t>This definition is consistent with the usage of ontology as set-of-concept-definitions, but more general. And it is certainly a different sense of the word than its use in philosophy.</a:t>
            </a:r>
          </a:p>
          <a:p>
            <a:r>
              <a:rPr lang="en-US" dirty="0"/>
              <a:t>The word "ontology" seems to generate a lot of controversy in discussions about AI. </a:t>
            </a:r>
          </a:p>
          <a:p>
            <a:pPr lvl="1"/>
            <a:r>
              <a:rPr lang="en-US" dirty="0"/>
              <a:t>It has a long history in philosophy, in which it refers to the subject of existence. </a:t>
            </a:r>
          </a:p>
          <a:p>
            <a:pPr lvl="1"/>
            <a:r>
              <a:rPr lang="en-US" dirty="0"/>
              <a:t>It is also often confused with epistemology, which is about knowledge and knowing.</a:t>
            </a:r>
          </a:p>
          <a:p>
            <a:r>
              <a:rPr lang="en-US" dirty="0"/>
              <a:t>What is important is what an ontology is 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For the purpose of enabling knowledge sharing and reuse</a:t>
            </a:r>
          </a:p>
          <a:p>
            <a:pPr lvl="1"/>
            <a:r>
              <a:rPr lang="en-US" dirty="0"/>
              <a:t>For making ontological commitments. 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Ontological commitment </a:t>
            </a:r>
            <a:r>
              <a:rPr lang="en-US" dirty="0"/>
              <a:t>is an agreement to use a vocabulary (i.e., ask queries and make assertions) in a way that is consistent (but not complete) with respect to the theory specified by an ontology</a:t>
            </a:r>
          </a:p>
          <a:p>
            <a:pPr lvl="2"/>
            <a:r>
              <a:rPr lang="en-US" dirty="0"/>
              <a:t>We build agents that commit to ontologies. </a:t>
            </a:r>
          </a:p>
          <a:p>
            <a:pPr lvl="2"/>
            <a:r>
              <a:rPr lang="en-US" dirty="0"/>
              <a:t>We design ontologies so we can share knowledge with and among these agents.</a:t>
            </a:r>
          </a:p>
          <a:p>
            <a:pPr lvl="1"/>
            <a:r>
              <a:rPr lang="en-US" dirty="0"/>
              <a:t>For pragmatic reasons, choose to write an ontology as a set of definitions of formal vocabulary</a:t>
            </a:r>
          </a:p>
          <a:p>
            <a:pPr lvl="2"/>
            <a:r>
              <a:rPr lang="en-US" dirty="0"/>
              <a:t>=&gt; Nice properties for knowledge sharing among AI software (e.g., semantics independent of reader and context).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35C42-7AB9-B143-A543-267751E07BCA}"/>
              </a:ext>
            </a:extLst>
          </p:cNvPr>
          <p:cNvSpPr txBox="1"/>
          <p:nvPr/>
        </p:nvSpPr>
        <p:spPr>
          <a:xfrm>
            <a:off x="4274049" y="431515"/>
            <a:ext cx="5679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http://www-ksl.stanford.edu/kst/what-is-an-ontology.html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749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E116-4810-864D-9441-4F92CC8B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019"/>
            <a:ext cx="10515600" cy="1325563"/>
          </a:xfrm>
        </p:spPr>
        <p:txBody>
          <a:bodyPr/>
          <a:lstStyle/>
          <a:p>
            <a:r>
              <a:rPr lang="en-US" dirty="0"/>
              <a:t>Conceptualization and Existence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CB92-62D6-D845-A650-1CE9C5E12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474"/>
            <a:ext cx="10515600" cy="5611884"/>
          </a:xfrm>
        </p:spPr>
        <p:txBody>
          <a:bodyPr>
            <a:normAutofit fontScale="92500"/>
          </a:bodyPr>
          <a:lstStyle/>
          <a:p>
            <a:r>
              <a:rPr lang="en-US" dirty="0"/>
              <a:t>A body of formally represented knowledge is based on a </a:t>
            </a:r>
            <a:r>
              <a:rPr lang="en-US" i="1" dirty="0"/>
              <a:t>conceptualization</a:t>
            </a:r>
            <a:r>
              <a:rPr lang="en-US" dirty="0"/>
              <a:t>: the objects, concepts, and other entities that are assumed to exist in some area of interest and the relationships that hold among them </a:t>
            </a:r>
          </a:p>
          <a:p>
            <a:pPr lvl="1"/>
            <a:r>
              <a:rPr lang="en-US" dirty="0" err="1"/>
              <a:t>Genesereth</a:t>
            </a:r>
            <a:r>
              <a:rPr lang="en-US" dirty="0"/>
              <a:t> &amp; Nilsson, 1987</a:t>
            </a:r>
          </a:p>
          <a:p>
            <a:pPr lvl="1"/>
            <a:r>
              <a:rPr lang="en-US" dirty="0"/>
              <a:t>A conceptualization is an abstract, simplified view of the world that we wish to represent for some purpose. </a:t>
            </a:r>
          </a:p>
          <a:p>
            <a:r>
              <a:rPr lang="en-US" dirty="0"/>
              <a:t>From philosophy =&gt; “a systematic account of Existence” to AI =&gt; what "exists" is that which can be represented</a:t>
            </a:r>
          </a:p>
          <a:p>
            <a:pPr lvl="1"/>
            <a:r>
              <a:rPr lang="en-US" dirty="0"/>
              <a:t>Knowledge of a domain is represented in a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declarative formalism …</a:t>
            </a:r>
          </a:p>
          <a:p>
            <a:pPr lvl="2"/>
            <a:r>
              <a:rPr lang="en-US" dirty="0"/>
              <a:t>Set of objects that can be represented is called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universe of discourse</a:t>
            </a:r>
          </a:p>
          <a:p>
            <a:pPr lvl="2"/>
            <a:r>
              <a:rPr lang="en-US" dirty="0"/>
              <a:t>This set of objects, and the describable relationships among them, are reflected in the representational vocabulary with which a knowledge-based program represents knowledge</a:t>
            </a:r>
          </a:p>
          <a:p>
            <a:pPr lvl="2"/>
            <a:r>
              <a:rPr lang="en-US" dirty="0"/>
              <a:t>Describe the ontology of a program by defining a set of representational terms	</a:t>
            </a:r>
          </a:p>
          <a:p>
            <a:pPr lvl="3"/>
            <a:r>
              <a:rPr lang="en-US" dirty="0"/>
              <a:t>Definitions associate the names of entities in the universe of discourse (e.g., classes, relations, functions, or other objects) with human-readable text describing what the names mean, and formal axioms that constrain the interpretation and well-formed use of these terms.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35C42-7AB9-B143-A543-267751E07BCA}"/>
              </a:ext>
            </a:extLst>
          </p:cNvPr>
          <p:cNvSpPr txBox="1"/>
          <p:nvPr/>
        </p:nvSpPr>
        <p:spPr>
          <a:xfrm>
            <a:off x="5445303" y="82194"/>
            <a:ext cx="5679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http://www-ksl.stanford.edu/kst/what-is-an-ontology.html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7773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E116-4810-864D-9441-4F92CC8B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019"/>
            <a:ext cx="10515600" cy="1325563"/>
          </a:xfrm>
        </p:spPr>
        <p:txBody>
          <a:bodyPr/>
          <a:lstStyle/>
          <a:p>
            <a:r>
              <a:rPr lang="en-US" dirty="0"/>
              <a:t>Really is all about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CB92-62D6-D845-A650-1CE9C5E12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6748"/>
            <a:ext cx="10515600" cy="561188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Use common ontologies to describe </a:t>
            </a:r>
            <a:r>
              <a:rPr lang="en-US" i="1" dirty="0"/>
              <a:t>ontological commitments</a:t>
            </a:r>
            <a:r>
              <a:rPr lang="en-US" dirty="0"/>
              <a:t> for a set of agents so that they can communicate about a domain of discourse without necessarily operating on a globally shared theory</a:t>
            </a:r>
          </a:p>
          <a:p>
            <a:pPr lvl="1"/>
            <a:r>
              <a:rPr lang="en-US" dirty="0"/>
              <a:t>Agreements to use the shared vocabulary in a coherent and consistent manner</a:t>
            </a:r>
          </a:p>
          <a:p>
            <a:r>
              <a:rPr lang="en-US" dirty="0"/>
              <a:t>We say that an agent </a:t>
            </a:r>
            <a:r>
              <a:rPr lang="en-US" b="1" dirty="0"/>
              <a:t>commits</a:t>
            </a:r>
            <a:r>
              <a:rPr lang="en-US" dirty="0"/>
              <a:t> to an ontology if its observable actions are consistent with the definitions in the ontology</a:t>
            </a:r>
          </a:p>
          <a:p>
            <a:pPr lvl="1"/>
            <a:r>
              <a:rPr lang="en-US" dirty="0"/>
              <a:t>Idea of ontological commitments is based on the Knowledge-Level perspective (Newell, 1982) </a:t>
            </a:r>
          </a:p>
          <a:p>
            <a:pPr lvl="1"/>
            <a:r>
              <a:rPr lang="en-US" dirty="0"/>
              <a:t>Knowledge Level is a level of description of the knowledge of an agent that is independent of the symbol-level representation used internally by the agent</a:t>
            </a:r>
          </a:p>
          <a:p>
            <a:pPr lvl="1"/>
            <a:r>
              <a:rPr lang="en-US" dirty="0"/>
              <a:t>Knowledge is attributed to agents by observing their actions; an agent "knows" something if it acts </a:t>
            </a:r>
            <a:r>
              <a:rPr lang="en-US" i="1" dirty="0"/>
              <a:t>as if</a:t>
            </a:r>
            <a:r>
              <a:rPr lang="en-US" dirty="0"/>
              <a:t> it had the information and is acting rationally to achieve its goals</a:t>
            </a:r>
          </a:p>
          <a:p>
            <a:pPr lvl="1"/>
            <a:r>
              <a:rPr lang="en-US" dirty="0"/>
              <a:t>The "actions" of agents---including knowledge base servers and knowledge-based systems--- can be seen through a tell and ask functional interface (Levesque, 1984) , where a client interacts with an agent by making logical assertions (tell), and posing queries (ask)</a:t>
            </a:r>
          </a:p>
          <a:p>
            <a:pPr lvl="1"/>
            <a:r>
              <a:rPr lang="en-US" dirty="0"/>
              <a:t>Ontology defines the vocabulary with which queries and assertions are exchanged among agents</a:t>
            </a:r>
          </a:p>
          <a:p>
            <a:r>
              <a:rPr lang="en-US" dirty="0"/>
              <a:t>Commitment to a common ontology is a guarantee of consistency, but not completeness, with respect to queries and assertions using the vocabulary defined in the ontology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35C42-7AB9-B143-A543-267751E07BCA}"/>
              </a:ext>
            </a:extLst>
          </p:cNvPr>
          <p:cNvSpPr txBox="1"/>
          <p:nvPr/>
        </p:nvSpPr>
        <p:spPr>
          <a:xfrm>
            <a:off x="6000107" y="0"/>
            <a:ext cx="5679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http://www-ksl.stanford.edu/kst/what-is-an-ontology.html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0227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E116-4810-864D-9441-4F92CC8B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019"/>
            <a:ext cx="10515600" cy="1325563"/>
          </a:xfrm>
        </p:spPr>
        <p:txBody>
          <a:bodyPr/>
          <a:lstStyle/>
          <a:p>
            <a:r>
              <a:rPr lang="en-US" dirty="0"/>
              <a:t>Logical Theory and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CB92-62D6-D845-A650-1CE9C5E12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474"/>
            <a:ext cx="10515600" cy="5611884"/>
          </a:xfrm>
        </p:spPr>
        <p:txBody>
          <a:bodyPr>
            <a:normAutofit/>
          </a:bodyPr>
          <a:lstStyle/>
          <a:p>
            <a:r>
              <a:rPr lang="en-US" dirty="0"/>
              <a:t>Formally, an ontology is the statement of a logical theory </a:t>
            </a:r>
          </a:p>
          <a:p>
            <a:pPr lvl="1"/>
            <a:r>
              <a:rPr lang="en-US" dirty="0"/>
              <a:t>Ontologies are often equated with taxonomic hierarchies of classes, but … need not be limited to these forms</a:t>
            </a:r>
          </a:p>
          <a:p>
            <a:pPr lvl="1"/>
            <a:r>
              <a:rPr lang="en-US" dirty="0"/>
              <a:t>Ontologies are also not limited to conservative definitions, that is, definitions in the traditional logic sense that only introduce terminology and do not add any knowledge about the world (</a:t>
            </a:r>
            <a:r>
              <a:rPr lang="en-US" dirty="0" err="1"/>
              <a:t>Enderton</a:t>
            </a:r>
            <a:r>
              <a:rPr lang="en-US" dirty="0"/>
              <a:t>, 1972) </a:t>
            </a:r>
          </a:p>
          <a:p>
            <a:pPr lvl="1"/>
            <a:r>
              <a:rPr lang="en-US" dirty="0"/>
              <a:t>To specify a conceptualization one needs to state axioms that do constrain the possible interpretations for the defined 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835C42-7AB9-B143-A543-267751E07BCA}"/>
              </a:ext>
            </a:extLst>
          </p:cNvPr>
          <p:cNvSpPr txBox="1"/>
          <p:nvPr/>
        </p:nvSpPr>
        <p:spPr>
          <a:xfrm>
            <a:off x="5435029" y="82193"/>
            <a:ext cx="5679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http://www-ksl.stanford.edu/kst/what-is-an-ontology.html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7330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E116-4810-864D-9441-4F92CC8B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019"/>
            <a:ext cx="10515600" cy="1325563"/>
          </a:xfrm>
        </p:spPr>
        <p:txBody>
          <a:bodyPr/>
          <a:lstStyle/>
          <a:p>
            <a:r>
              <a:rPr lang="en-US" dirty="0"/>
              <a:t>More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CB92-62D6-D845-A650-1CE9C5E12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474"/>
            <a:ext cx="10515600" cy="561188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Ontology defines a set of representational primitives with which to model a domain of knowledge or discourse</a:t>
            </a:r>
          </a:p>
          <a:p>
            <a:r>
              <a:rPr lang="en-US" dirty="0"/>
              <a:t>Representational primitives are typically classes (or sets), attributes (or properties), and relationships (or relations among class members) </a:t>
            </a:r>
          </a:p>
          <a:p>
            <a:r>
              <a:rPr lang="en-US" dirty="0"/>
              <a:t>Definitions of the representational primitives include information about their meaning and constraints on their logically consistent application</a:t>
            </a:r>
          </a:p>
          <a:p>
            <a:r>
              <a:rPr lang="en-US" dirty="0"/>
              <a:t>Intended for modeling knowledge about individuals, their attributes, and their relationships to other individuals</a:t>
            </a:r>
          </a:p>
          <a:p>
            <a:r>
              <a:rPr lang="en-US" dirty="0"/>
              <a:t>Typically specified in languages that allow abstraction away from data structures and implementation strategies</a:t>
            </a:r>
          </a:p>
          <a:p>
            <a:pPr lvl="1"/>
            <a:r>
              <a:rPr lang="en-US" dirty="0"/>
              <a:t>In practice, the languages of ontologies are closer in expressive power to first-order logic than languages used to model databases</a:t>
            </a:r>
          </a:p>
          <a:p>
            <a:pPr lvl="1"/>
            <a:r>
              <a:rPr lang="en-US" dirty="0"/>
              <a:t>For this reason, ontologies are said to be at the "semantic" level </a:t>
            </a:r>
          </a:p>
          <a:p>
            <a:r>
              <a:rPr lang="en-US" dirty="0"/>
              <a:t>Due to their independence from lower level data models, ontologies are used for integrating heterogeneous databases, enabling interoperability among disparate systems, and specifying interfaces to independent, knowledge-based services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2692B9-B25E-2C4B-9850-E2031D619148}"/>
              </a:ext>
            </a:extLst>
          </p:cNvPr>
          <p:cNvSpPr txBox="1"/>
          <p:nvPr/>
        </p:nvSpPr>
        <p:spPr>
          <a:xfrm>
            <a:off x="5065159" y="212562"/>
            <a:ext cx="6562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Encyclopedia of Database Systems, Springer-Verlag, 2008</a:t>
            </a:r>
          </a:p>
          <a:p>
            <a:r>
              <a:rPr lang="en-US" dirty="0">
                <a:hlinkClick r:id="rId2"/>
              </a:rPr>
              <a:t>https://tomgruber.org/writing/ontology-in-encyclopedia-of-dbs.pdf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693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E116-4810-864D-9441-4F92CC8B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367"/>
            <a:ext cx="10515600" cy="1325563"/>
          </a:xfrm>
        </p:spPr>
        <p:txBody>
          <a:bodyPr/>
          <a:lstStyle/>
          <a:p>
            <a:r>
              <a:rPr lang="en-US" dirty="0"/>
              <a:t>Discussion of Gruber’s Original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CB92-62D6-D845-A650-1CE9C5E12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505"/>
            <a:ext cx="10515600" cy="4882812"/>
          </a:xfrm>
        </p:spPr>
        <p:txBody>
          <a:bodyPr>
            <a:normAutofit/>
          </a:bodyPr>
          <a:lstStyle/>
          <a:p>
            <a:r>
              <a:rPr lang="en-US" i="1" dirty="0"/>
              <a:t>Toward Principles for the Design of Ontologies Used for Knowledge Sharing</a:t>
            </a:r>
            <a:r>
              <a:rPr lang="en-US" dirty="0"/>
              <a:t> defines ontology as a technical term, as an "explicit specification of a conceptualization," which is, in turn, "the objects, concepts, and other entities that are presumed to exist in some area of interest and the relationships that hold among them." </a:t>
            </a:r>
          </a:p>
          <a:p>
            <a:pPr lvl="1"/>
            <a:r>
              <a:rPr lang="en-US" dirty="0"/>
              <a:t>Terms </a:t>
            </a:r>
            <a:r>
              <a:rPr lang="en-US" i="1" dirty="0"/>
              <a:t>specification</a:t>
            </a:r>
            <a:r>
              <a:rPr lang="en-US" dirty="0"/>
              <a:t> and </a:t>
            </a:r>
            <a:r>
              <a:rPr lang="en-US" i="1" dirty="0"/>
              <a:t>conceptualization</a:t>
            </a:r>
            <a:r>
              <a:rPr lang="en-US" dirty="0"/>
              <a:t> have caused much debate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Essential points </a:t>
            </a:r>
            <a:r>
              <a:rPr lang="en-US" dirty="0"/>
              <a:t>of this definition of ontology are · </a:t>
            </a:r>
          </a:p>
          <a:p>
            <a:pPr lvl="2"/>
            <a:r>
              <a:rPr lang="en-US" dirty="0"/>
              <a:t>An ontology defines (specifies) the concepts, relationships, and other distinctions that are relevant for modeling a domain. </a:t>
            </a:r>
          </a:p>
          <a:p>
            <a:pPr lvl="2"/>
            <a:r>
              <a:rPr lang="en-US" dirty="0"/>
              <a:t>The specification takes the form of the definitions of representational vocabulary (classes, relations, and so forth), which provide meanings for the vocabulary and formal constraints on its coherent use.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2692B9-B25E-2C4B-9850-E2031D619148}"/>
              </a:ext>
            </a:extLst>
          </p:cNvPr>
          <p:cNvSpPr txBox="1"/>
          <p:nvPr/>
        </p:nvSpPr>
        <p:spPr>
          <a:xfrm>
            <a:off x="5239820" y="-15019"/>
            <a:ext cx="6562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Encyclopedia of Database Systems, Springer-Verlag, 2008</a:t>
            </a:r>
          </a:p>
          <a:p>
            <a:r>
              <a:rPr lang="en-US" dirty="0">
                <a:hlinkClick r:id="rId2"/>
              </a:rPr>
              <a:t>https://tomgruber.org/writing/ontology-in-encyclopedia-of-dbs.pdf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7172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E116-4810-864D-9441-4F92CC8B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367"/>
            <a:ext cx="10515600" cy="1325563"/>
          </a:xfrm>
        </p:spPr>
        <p:txBody>
          <a:bodyPr/>
          <a:lstStyle/>
          <a:p>
            <a:r>
              <a:rPr lang="en-US" dirty="0"/>
              <a:t>Ontology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CB92-62D6-D845-A650-1CE9C5E12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505"/>
            <a:ext cx="10515600" cy="488281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Encompasses a representation, formal naming and definition of the categories, properties and relations between the concepts, data and entities that substantiate one, many, or all domains of discourse</a:t>
            </a:r>
          </a:p>
          <a:p>
            <a:pPr lvl="1"/>
            <a:r>
              <a:rPr lang="en-US" dirty="0"/>
              <a:t>More simply, an ontology is a way of showing the properties of a subject area and how they are related, by defining a set of concepts and categories that represent the subject</a:t>
            </a:r>
          </a:p>
          <a:p>
            <a:pPr lvl="1"/>
            <a:r>
              <a:rPr lang="en-US" dirty="0"/>
              <a:t>An attempt to represent entities, ideas and events, with all their interdependent properties and relations, according to a system of categories</a:t>
            </a:r>
          </a:p>
          <a:p>
            <a:r>
              <a:rPr lang="en-US" dirty="0"/>
              <a:t>Common components of ontologies include:</a:t>
            </a:r>
          </a:p>
          <a:p>
            <a:pPr lvl="1"/>
            <a:r>
              <a:rPr lang="en-US" dirty="0"/>
              <a:t>Individuals/instances</a:t>
            </a:r>
          </a:p>
          <a:p>
            <a:pPr lvl="1"/>
            <a:r>
              <a:rPr lang="en-US" dirty="0"/>
              <a:t>Classes/sets/concepts/collections/types or kinds of things</a:t>
            </a:r>
          </a:p>
          <a:p>
            <a:pPr lvl="1"/>
            <a:r>
              <a:rPr lang="en-US" dirty="0"/>
              <a:t>Attributes/aspects/properties/characteristics/parameters</a:t>
            </a:r>
          </a:p>
          <a:p>
            <a:pPr lvl="1"/>
            <a:r>
              <a:rPr lang="en-US" dirty="0"/>
              <a:t>Relations</a:t>
            </a:r>
          </a:p>
          <a:p>
            <a:pPr lvl="1"/>
            <a:r>
              <a:rPr lang="en-US" dirty="0"/>
              <a:t>Function terms (Complex structures formed from certain relations that can be used in place of an individual term in a statement) == Reification??</a:t>
            </a:r>
          </a:p>
          <a:p>
            <a:pPr lvl="1"/>
            <a:r>
              <a:rPr lang="en-US" dirty="0"/>
              <a:t>Restrictions (Formally stated descriptions of what must be true in order for some assertion to be accepted as input) </a:t>
            </a:r>
          </a:p>
          <a:p>
            <a:pPr lvl="1"/>
            <a:r>
              <a:rPr lang="en-US" dirty="0"/>
              <a:t>Axioms/assertions/if-then rules (the overall theory that the ontology describes in its domain of application)</a:t>
            </a:r>
          </a:p>
          <a:p>
            <a:pPr lvl="2"/>
            <a:r>
              <a:rPr lang="en-US" dirty="0"/>
              <a:t>This definition differs from that of "axioms" in generative grammar and formal logic (e.g., a priori knowledge) </a:t>
            </a:r>
          </a:p>
          <a:p>
            <a:pPr lvl="2"/>
            <a:r>
              <a:rPr lang="en-US" dirty="0"/>
              <a:t>As used here, "axioms" also include the theory derived from axiomatic statements</a:t>
            </a:r>
          </a:p>
          <a:p>
            <a:pPr lvl="1"/>
            <a:r>
              <a:rPr lang="en-US" dirty="0"/>
              <a:t>Events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2692B9-B25E-2C4B-9850-E2031D619148}"/>
              </a:ext>
            </a:extLst>
          </p:cNvPr>
          <p:cNvSpPr txBox="1"/>
          <p:nvPr/>
        </p:nvSpPr>
        <p:spPr>
          <a:xfrm>
            <a:off x="5310543" y="484816"/>
            <a:ext cx="6043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https://en.wikipedia.org/wiki/Ontology_(information_science)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738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1421</Words>
  <Application>Microsoft Macintosh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What is an Ontology?</vt:lpstr>
      <vt:lpstr>Gruber</vt:lpstr>
      <vt:lpstr>Conceptualization and Existence</vt:lpstr>
      <vt:lpstr>Really is all about Specification</vt:lpstr>
      <vt:lpstr>Logical Theory and Definition</vt:lpstr>
      <vt:lpstr>More Definition</vt:lpstr>
      <vt:lpstr>Discussion of Gruber’s Original Definition</vt:lpstr>
      <vt:lpstr>Ontology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Ontology?</dc:title>
  <dc:creator>Andrea Westerinen</dc:creator>
  <cp:lastModifiedBy>Andrea Westerinen</cp:lastModifiedBy>
  <cp:revision>5</cp:revision>
  <dcterms:created xsi:type="dcterms:W3CDTF">2021-07-12T16:36:10Z</dcterms:created>
  <dcterms:modified xsi:type="dcterms:W3CDTF">2021-07-12T17:26:13Z</dcterms:modified>
</cp:coreProperties>
</file>