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9" r:id="rId3"/>
    <p:sldId id="330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3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2376" userDrawn="1">
          <p15:clr>
            <a:srgbClr val="A4A3A4"/>
          </p15:clr>
        </p15:guide>
        <p15:guide id="6" orient="horz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761"/>
    <a:srgbClr val="009DB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4" autoAdjust="0"/>
    <p:restoredTop sz="86418"/>
  </p:normalViewPr>
  <p:slideViewPr>
    <p:cSldViewPr snapToGrid="0" showGuides="1">
      <p:cViewPr varScale="1">
        <p:scale>
          <a:sx n="112" d="100"/>
          <a:sy n="112" d="100"/>
        </p:scale>
        <p:origin x="512" y="192"/>
      </p:cViewPr>
      <p:guideLst>
        <p:guide orient="horz" pos="744"/>
        <p:guide pos="3840"/>
        <p:guide pos="240"/>
        <p:guide pos="7440"/>
        <p:guide orient="horz" pos="2376"/>
        <p:guide orient="horz" pos="4008"/>
      </p:guideLst>
    </p:cSldViewPr>
  </p:slideViewPr>
  <p:outlineViewPr>
    <p:cViewPr>
      <p:scale>
        <a:sx n="33" d="100"/>
        <a:sy n="33" d="100"/>
      </p:scale>
      <p:origin x="0" y="-2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FD933-7CA3-4A7D-A42A-69DD67D2A423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41F50-D5AE-436E-BCA3-1E340CC6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41F50-D5AE-436E-BCA3-1E340CC67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72CF-3FCB-4DEB-BC00-799F8F5E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2BE02-71D1-49BF-B343-0752617C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366C-CD2F-4933-8455-9F77A0E9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04EF-E2E7-9641-A8EA-48BE28A9EF55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618D-7B79-45AB-B4EF-7953FF99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705D-C27B-4A38-AEE2-178DD8DB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2940-19B5-458D-9C89-419466EA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BC042-EBC5-4A40-8472-D19353841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A1F0C-FA1F-4432-BB56-8181218E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3E8-2695-254A-A4AA-754BDBE0DB67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2C7CB-5728-4DE1-9A12-BABA74F9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BBD71-F5EB-429B-8626-04490F17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F2092-5D3B-4EB5-A608-F93B11C3D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34402-8132-4BFE-90EE-258156180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89D6E-8078-444C-B64F-B48055A4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1DF1F-FDF6-7647-8E47-1AC68BE35D9E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E366-159E-440A-AC13-3F53EE59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E94A1-D45C-424D-8CD4-CD8455BD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9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F237-7FA9-40EC-9817-F24C79E1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1CA49-7A92-4B44-A273-13733B12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D4C8-F648-4E7C-925C-1B550B44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D0FC-55CB-5245-A00B-5B49AB36F217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9F183-8EB8-4A8F-9CE8-C5031BD7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5648-E75F-45F1-9D1D-11872EFC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FB0A-62CD-47A2-BA17-26538BAA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9E90-00DD-48A0-8F46-8E109B557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47A2-1AD1-48D8-8D44-004D7EF9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783-0AD6-C245-946F-63EE2EF3A5B3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B309-6448-4A8D-8212-8D5A86E6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E13C0-2850-4F64-B863-F0537B2B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2293E-600B-41C5-B1DB-60C96CF4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36D6-7254-4769-A241-FAFA7E0C9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BB4CC-DDBB-49A5-9025-D932CEE8D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45E1F-D583-4F00-8BF0-BBE9E927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991C-D709-7B49-BF19-36F67E40F743}" type="datetime1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86CF8-4048-4BBA-AE8B-1EEAAD9E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034F-AA42-4304-B405-747D3588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2800-B9FD-4BFD-874E-0764459C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7773A-3CB4-4745-BC58-953526FE2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069FA-706D-47E3-A636-459F34F6F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422F8-1A47-4B96-B0A1-B1A34A6A4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CEC6D-44FA-4DFF-80C7-D0AE9B037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6705F-CC92-4149-8C3D-E5D90A8F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72B7-56F6-AA45-96C6-F0C600B3DA97}" type="datetime1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1C08E-1B42-431B-B094-138E9A23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5AEE6-07DA-4ED9-B1AF-A3EA06B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1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C78A-BE7D-4E9A-84E7-D465571A5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529A-5145-4BAA-8CF5-8EF8C79D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8CB5-34D8-F945-93EC-CEDCC4EF7511}" type="datetime1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B8987-0101-4B21-84DC-DF33622B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58F78-8C99-43F5-AC99-B2214DC3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5627B-1DCF-4C50-A61B-2461D10D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B8A9-2FB2-E84E-88DE-8D3387DE1AB3}" type="datetime1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B1991-2150-437F-873C-E8BD960F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B4474-BAA4-4649-B33D-14885E1C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CE59-D8C1-4B20-A7D7-E105C24C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1203A-605F-494D-9AA8-4CEB4425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40CE9-6EB0-45ED-AD14-9443C654B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4D122-C13B-4E7C-B58F-95CCE702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DDA8-AC40-614F-8964-043908600998}" type="datetime1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27428-B90E-4878-8F7D-6A08DDD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082F2-9877-4BF3-B10C-3E95794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C47A-B6B6-4D8E-B87C-1610F16A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075D7-F6E4-45CC-B22D-D97C35469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CEB0F-708C-4DEA-8262-00F10E0BD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9FF36-8CDB-468E-9417-3A61DD87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5550-41DC-B343-8C2C-DA170AE15952}" type="datetime1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B6030-C480-4626-AE83-F9B3E1A3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Andrea Westerinen, OntoInsights,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9C-9D9D-43D0-8741-F0A07FC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8D4F42-55C3-4B2B-8427-6999208C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7C7F-5B9F-435A-A2CF-A8354F9BE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791E-B2EA-4093-A397-10CF009A6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6A4F-3B17-B947-9A86-FB30647A50CE}" type="datetime1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A367-022E-4E33-B1DF-82C3BD624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(c) Andrea Westerinen, OntoInsights,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8E59D-4A9D-46C9-AC3C-0CB78893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1AEF-6400-440A-BA2A-CA6B5BA5D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ur-ws.org/Vol-2160/C3GI_2017_paper_1.pdf" TargetMode="External"/><Relationship Id="rId2" Type="http://schemas.openxmlformats.org/officeDocument/2006/relationships/hyperlink" Target="https://urresearch.rochester.edu/fileDownloadForInstitutionalItem.action?itemId=33469&amp;itemFileId=18370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638B85-40F1-4499-9537-2A90AE0F34E3}"/>
              </a:ext>
            </a:extLst>
          </p:cNvPr>
          <p:cNvSpPr/>
          <p:nvPr/>
        </p:nvSpPr>
        <p:spPr>
          <a:xfrm>
            <a:off x="5486400" y="0"/>
            <a:ext cx="3251200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83E10-FD4B-4068-91F6-10BD8385ED4C}"/>
              </a:ext>
            </a:extLst>
          </p:cNvPr>
          <p:cNvSpPr txBox="1"/>
          <p:nvPr/>
        </p:nvSpPr>
        <p:spPr>
          <a:xfrm>
            <a:off x="329133" y="572466"/>
            <a:ext cx="4916602" cy="46166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Events as 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Top Level Ontology</a:t>
            </a:r>
          </a:p>
          <a:p>
            <a:endParaRPr lang="en-US" sz="3600" b="1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March 15 2021</a:t>
            </a:r>
          </a:p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accent4"/>
                </a:solidFill>
                <a:latin typeface="+mj-lt"/>
              </a:rPr>
              <a:t>Creative Commons License:</a:t>
            </a:r>
          </a:p>
          <a:p>
            <a:r>
              <a:rPr lang="en-US" sz="2800" b="1" dirty="0">
                <a:solidFill>
                  <a:schemeClr val="accent4"/>
                </a:solidFill>
                <a:latin typeface="+mj-lt"/>
              </a:rPr>
              <a:t>Attribution 4.0 International (CC BY 4.0)</a:t>
            </a:r>
          </a:p>
          <a:p>
            <a:r>
              <a:rPr lang="en-US" sz="2800" b="1" dirty="0">
                <a:solidFill>
                  <a:schemeClr val="accent4"/>
                </a:solidFill>
                <a:latin typeface="+mj-lt"/>
              </a:rPr>
              <a:t>OntoInsights, LLC</a:t>
            </a:r>
            <a:endParaRPr lang="en-US" sz="3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E635F-70CB-BE4D-A9D0-6534B040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173787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1EC3C-DC0C-7D40-B7F5-ADBC3794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D8A91-0EC6-264B-906D-2A0A1327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FD24-FA49-5149-A6B3-6F98FDE71311}" type="datetime1">
              <a:rPr lang="en-US" smtClean="0"/>
              <a:t>3/15/21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F47AA-3F2D-1A48-B26E-9BD79051E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481965"/>
            <a:ext cx="3535732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480060" y="676890"/>
            <a:ext cx="2503170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 Sub-Classes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15F3B5A-5C67-A145-BEAF-9820DBF0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474D7-9539-5648-B726-5550EEE3F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90" y="555010"/>
            <a:ext cx="91313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480060" y="676890"/>
            <a:ext cx="2386330" cy="18466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State Sub-Classes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15F3B5A-5C67-A145-BEAF-9820DBF0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07250-5D95-B04F-B589-6EA54922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676890"/>
            <a:ext cx="8836354" cy="43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3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638B85-40F1-4499-9537-2A90AE0F34E3}"/>
              </a:ext>
            </a:extLst>
          </p:cNvPr>
          <p:cNvSpPr/>
          <p:nvPr/>
        </p:nvSpPr>
        <p:spPr>
          <a:xfrm>
            <a:off x="2275438" y="0"/>
            <a:ext cx="6832600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F4185-8778-FB4A-8A9A-5B679EC1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12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3871580-E1A5-AD4C-AEA0-3E2CCE254A58}"/>
              </a:ext>
            </a:extLst>
          </p:cNvPr>
          <p:cNvSpPr txBox="1">
            <a:spLocks/>
          </p:cNvSpPr>
          <p:nvPr/>
        </p:nvSpPr>
        <p:spPr>
          <a:xfrm>
            <a:off x="4066138" y="6293377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 BY 4.0, OntoInsights,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69E600-68AB-0B44-8D40-09AF2E9BC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53" y="356019"/>
            <a:ext cx="3535732" cy="5737860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741F8E3-D55C-CC4E-A73F-54F3D03F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0769" y="6475939"/>
            <a:ext cx="2743200" cy="365125"/>
          </a:xfrm>
        </p:spPr>
        <p:txBody>
          <a:bodyPr/>
          <a:lstStyle/>
          <a:p>
            <a:fld id="{589BFD24-FA49-5149-A6B3-6F98FDE71311}" type="datetime1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3/15/21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79655A-4D0C-49F4-A212-8BFD0EBF578F}"/>
              </a:ext>
            </a:extLst>
          </p:cNvPr>
          <p:cNvSpPr txBox="1"/>
          <p:nvPr/>
        </p:nvSpPr>
        <p:spPr>
          <a:xfrm>
            <a:off x="381000" y="516870"/>
            <a:ext cx="11430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-3048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07CBCF-E7FE-714A-97EA-B308AB70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0225" y="1540782"/>
            <a:ext cx="8886548" cy="3678619"/>
          </a:xfrm>
        </p:spPr>
        <p:txBody>
          <a:bodyPr>
            <a:noAutofit/>
          </a:bodyPr>
          <a:lstStyle/>
          <a:p>
            <a:r>
              <a:rPr lang="en-US" dirty="0"/>
              <a:t>An event is any situation (including a process or state) that happens, occurs, or holds to be true or false during some time point or time interval.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Stories and the real world have in common that human cognition divides them up into events.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Clr>
                <a:schemeClr val="bg1">
                  <a:lumMod val="65000"/>
                </a:schemeClr>
              </a:buClr>
              <a:buNone/>
            </a:pPr>
            <a:endParaRPr lang="en-US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6E690-E58B-2245-A7B4-9027B971299C}"/>
              </a:ext>
            </a:extLst>
          </p:cNvPr>
          <p:cNvSpPr txBox="1"/>
          <p:nvPr/>
        </p:nvSpPr>
        <p:spPr>
          <a:xfrm>
            <a:off x="3400587" y="2773918"/>
            <a:ext cx="70661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https://urresearch.rochester.edu/fileDownloadForInstitutionalItem.action?itemId=33469&amp;itemFileId=183704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http://ceur-ws.org/Vol-2160/C3GI_2017_paper_1.pdf</a:t>
            </a:r>
            <a:r>
              <a:rPr lang="en-US" dirty="0"/>
              <a:t> 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CCF2D28-DCA4-E841-B534-12596914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587" y="6286704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</p:spTree>
    <p:extLst>
      <p:ext uri="{BB962C8B-B14F-4D97-AF65-F5344CB8AC3E}">
        <p14:creationId xmlns:p14="http://schemas.microsoft.com/office/powerpoint/2010/main" val="315187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79655A-4D0C-49F4-A212-8BFD0EBF578F}"/>
              </a:ext>
            </a:extLst>
          </p:cNvPr>
          <p:cNvSpPr txBox="1"/>
          <p:nvPr/>
        </p:nvSpPr>
        <p:spPr>
          <a:xfrm>
            <a:off x="381000" y="391140"/>
            <a:ext cx="11430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Aspects of 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07CBCF-E7FE-714A-97EA-B308AB70A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" y="1195817"/>
            <a:ext cx="10079973" cy="4971408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Agents/actors/participants (who and what)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sz="1800" dirty="0"/>
              <a:t>Including affected agents/actors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Location (where)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Time/sequence (when)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Happening/occurrence/state (what)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Tools/instruments/resources used or provided/consumed (what and how)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Goal/intent (why)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Causation, precondition and prevention (why)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Modality+ (planned/possible, attempted/failed, …)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sz="2400" dirty="0"/>
              <a:t>Other relationships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sz="2000" dirty="0"/>
              <a:t>For example, component events 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en-US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5FA65A0-179E-E744-9D96-8A62B192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173787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</p:spTree>
    <p:extLst>
      <p:ext uri="{BB962C8B-B14F-4D97-AF65-F5344CB8AC3E}">
        <p14:creationId xmlns:p14="http://schemas.microsoft.com/office/powerpoint/2010/main" val="588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79655A-4D0C-49F4-A212-8BFD0EBF578F}"/>
              </a:ext>
            </a:extLst>
          </p:cNvPr>
          <p:cNvSpPr txBox="1"/>
          <p:nvPr/>
        </p:nvSpPr>
        <p:spPr>
          <a:xfrm>
            <a:off x="381000" y="151110"/>
            <a:ext cx="11430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‘Top Level’ Ontology - Semantics of Events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2AD6B4-BAAD-444C-9E10-687927B7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2D444-7705-5845-932E-B1C334129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766663"/>
            <a:ext cx="8263536" cy="57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79655A-4D0C-49F4-A212-8BFD0EBF578F}"/>
              </a:ext>
            </a:extLst>
          </p:cNvPr>
          <p:cNvSpPr txBox="1"/>
          <p:nvPr/>
        </p:nvSpPr>
        <p:spPr>
          <a:xfrm>
            <a:off x="381000" y="151110"/>
            <a:ext cx="114300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Event - State Ontology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B3A3D-49A5-1C41-9C66-DB83BC80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765522"/>
            <a:ext cx="8291830" cy="554433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A2EA817-CAE5-0E42-9333-8943265B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</p:spTree>
    <p:extLst>
      <p:ext uri="{BB962C8B-B14F-4D97-AF65-F5344CB8AC3E}">
        <p14:creationId xmlns:p14="http://schemas.microsoft.com/office/powerpoint/2010/main" val="310417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0" y="1008360"/>
            <a:ext cx="428752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Actor/Agent Ontology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88426CB-88D9-7244-9BE3-51F38450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A5397-8D07-184B-877A-3F2CB66B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323639"/>
            <a:ext cx="8128887" cy="59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491491" y="665460"/>
            <a:ext cx="504444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Location 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Ontology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0214297-92F0-7745-B250-E8622127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891A1-86ED-7F40-BFE9-69F7D46F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46" y="476318"/>
            <a:ext cx="9153216" cy="55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411480" y="803878"/>
            <a:ext cx="3076663" cy="30162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Resource 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Ontology</a:t>
            </a:r>
          </a:p>
          <a:p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Things Created, Used, Required, …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22F83CA-D71B-9C47-9119-17C29BCC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90D3D-6F4F-A34D-BA72-EF5403543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43" y="342899"/>
            <a:ext cx="8509547" cy="590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5B0CA-D28C-4A61-A747-9FDEDE45B053}"/>
              </a:ext>
            </a:extLst>
          </p:cNvPr>
          <p:cNvSpPr/>
          <p:nvPr/>
        </p:nvSpPr>
        <p:spPr>
          <a:xfrm>
            <a:off x="12100560" y="0"/>
            <a:ext cx="914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063EA0-7FBF-4305-853A-54909ACD2AC5}"/>
              </a:ext>
            </a:extLst>
          </p:cNvPr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98C6E0-AD83-43B3-85DC-54A02066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1AEF-6400-440A-BA2A-CA6B5BA5D071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86D5B-1109-1141-9533-68BB8ACE4B7B}"/>
              </a:ext>
            </a:extLst>
          </p:cNvPr>
          <p:cNvSpPr txBox="1"/>
          <p:nvPr/>
        </p:nvSpPr>
        <p:spPr>
          <a:xfrm>
            <a:off x="728980" y="1088370"/>
            <a:ext cx="5158740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 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Ontology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BD78E55-21F0-D444-B59F-6CB52716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" y="6386210"/>
            <a:ext cx="3251200" cy="365125"/>
          </a:xfrm>
        </p:spPr>
        <p:txBody>
          <a:bodyPr/>
          <a:lstStyle/>
          <a:p>
            <a:r>
              <a:rPr lang="en-US" dirty="0"/>
              <a:t>CC BY 4.0, OntoInsights,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BD58C-82B8-0F4F-BB9F-39D306D57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30" y="0"/>
            <a:ext cx="8045450" cy="64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59D83"/>
      </a:accent1>
      <a:accent2>
        <a:srgbClr val="326E78"/>
      </a:accent2>
      <a:accent3>
        <a:srgbClr val="3A434C"/>
      </a:accent3>
      <a:accent4>
        <a:srgbClr val="FE543A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21722</TotalTime>
  <Words>337</Words>
  <Application>Microsoft Macintosh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Andrea Westerinen</cp:lastModifiedBy>
  <cp:revision>404</cp:revision>
  <dcterms:created xsi:type="dcterms:W3CDTF">2018-08-15T07:20:15Z</dcterms:created>
  <dcterms:modified xsi:type="dcterms:W3CDTF">2021-03-15T17:20:01Z</dcterms:modified>
</cp:coreProperties>
</file>